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F3E78E-1FB9-416B-986E-8D69EA20858C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BDB99D-B1F9-4D24-B2EB-7D4A0EE6F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3E78E-1FB9-416B-986E-8D69EA20858C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DB99D-B1F9-4D24-B2EB-7D4A0EE6F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3E78E-1FB9-416B-986E-8D69EA20858C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DB99D-B1F9-4D24-B2EB-7D4A0EE6F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3E78E-1FB9-416B-986E-8D69EA20858C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DB99D-B1F9-4D24-B2EB-7D4A0EE6F1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3E78E-1FB9-416B-986E-8D69EA20858C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DB99D-B1F9-4D24-B2EB-7D4A0EE6F1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3E78E-1FB9-416B-986E-8D69EA20858C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DB99D-B1F9-4D24-B2EB-7D4A0EE6F1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3E78E-1FB9-416B-986E-8D69EA20858C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DB99D-B1F9-4D24-B2EB-7D4A0EE6F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3E78E-1FB9-416B-986E-8D69EA20858C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DB99D-B1F9-4D24-B2EB-7D4A0EE6F1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F3E78E-1FB9-416B-986E-8D69EA20858C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DB99D-B1F9-4D24-B2EB-7D4A0EE6F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4CF3E78E-1FB9-416B-986E-8D69EA20858C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DB99D-B1F9-4D24-B2EB-7D4A0EE6F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F3E78E-1FB9-416B-986E-8D69EA20858C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BDB99D-B1F9-4D24-B2EB-7D4A0EE6F1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7" y="3751495"/>
            <a:ext cx="3802003" cy="10823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4338767"/>
            <a:ext cx="3802003" cy="6286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7" y="3751495"/>
            <a:ext cx="3802003" cy="10823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4338767"/>
            <a:ext cx="3802003" cy="6286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F3E78E-1FB9-416B-986E-8D69EA20858C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3BDB99D-B1F9-4D24-B2EB-7D4A0EE6F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3559"/>
            <a:ext cx="7772400" cy="1440159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NASTAVNI PREDMET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BOSANSKI JEZIK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355726"/>
            <a:ext cx="7772400" cy="1296144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endParaRPr lang="sr-Latn-RS" dirty="0"/>
          </a:p>
          <a:p>
            <a:pPr algn="l">
              <a:lnSpc>
                <a:spcPct val="120000"/>
              </a:lnSpc>
              <a:spcBef>
                <a:spcPts val="0"/>
              </a:spcBef>
              <a:defRPr/>
            </a:pPr>
            <a:r>
              <a:rPr lang="sr-Latn-RS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NASTAVNA JEDINICA: 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Basna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“Lisica </a:t>
            </a:r>
            <a:r>
              <a:rPr lang="sr-Latn-R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gavran” 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Ezop</a:t>
            </a:r>
            <a:endParaRPr lang="sr-Latn-RS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  <a:defRPr/>
            </a:pPr>
            <a:r>
              <a:rPr lang="sr-Latn-RS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BROJ NASTAVNE JEDINICE: 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141.</a:t>
            </a:r>
            <a:endParaRPr lang="sr-Latn-RS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  <a:defRPr/>
            </a:pPr>
            <a:r>
              <a:rPr lang="sr-Latn-RS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RAZRED:</a:t>
            </a:r>
            <a:r>
              <a:rPr lang="en-US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endParaRPr lang="sr-Latn-RS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RS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ČITELJ: </a:t>
            </a:r>
            <a:r>
              <a:rPr lang="en-U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Azra </a:t>
            </a:r>
            <a:r>
              <a:rPr lang="sr-Latn-RS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Škrijelj </a:t>
            </a:r>
            <a:endParaRPr lang="en-US" sz="7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79912" y="699542"/>
            <a:ext cx="4906888" cy="380592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Gavranu se nije svidjelo da pored tolike svoje ljepote ima i neki nedostatak.  Da bi uvjerio lisicu da umije i da pjeva, on otvori kljun i </a:t>
            </a:r>
          </a:p>
          <a:p>
            <a:pPr>
              <a:buNone/>
            </a:pP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    zagrakta.</a:t>
            </a:r>
          </a:p>
          <a:p>
            <a:pPr>
              <a:buNone/>
            </a:pP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    Sir mu ispade iz kljuna, lisica zgrabi plijen i pobježe. </a:t>
            </a:r>
          </a:p>
          <a:p>
            <a:pPr>
              <a:buNone/>
            </a:pP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    - E, moj gavrane - mislila je ona</a:t>
            </a:r>
          </a:p>
          <a:p>
            <a:pPr>
              <a:buNone/>
            </a:pP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    - ti imaš i glasa i sjaja, ali nemaš     </a:t>
            </a:r>
          </a:p>
          <a:p>
            <a:pPr>
              <a:buNone/>
            </a:pP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     pameti! </a:t>
            </a:r>
          </a:p>
          <a:p>
            <a:pPr>
              <a:buNone/>
            </a:pP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 Ezop</a:t>
            </a:r>
          </a:p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sr-Latn-RS" dirty="0" smtClean="0"/>
              <a:t>   </a:t>
            </a:r>
            <a:endParaRPr lang="en-US" dirty="0"/>
          </a:p>
        </p:txBody>
      </p:sp>
      <p:pic>
        <p:nvPicPr>
          <p:cNvPr id="9218" name="Picture 2" descr="C:\Users\Comp\Desktop\download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43558"/>
            <a:ext cx="2664519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9621"/>
            <a:ext cx="5194920" cy="1944217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Likovi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Lisica i gavran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Mjesto radnje: Šuma 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Vrsta teksta: Basna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LISICA I GAVRAN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Comp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563638"/>
            <a:ext cx="2592288" cy="25751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39952" y="1131590"/>
            <a:ext cx="4248472" cy="3116937"/>
          </a:xfrm>
        </p:spPr>
        <p:txBody>
          <a:bodyPr>
            <a:normAutofit fontScale="92500"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Lisica - lukava, promišljena, neiskrena, pohlepna, </a:t>
            </a:r>
          </a:p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slatkoriječiva....</a:t>
            </a:r>
          </a:p>
          <a:p>
            <a:pPr>
              <a:buNone/>
            </a:pP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Gavran - uobražen, nepromišljen, glup, naivan, lakovjeran, sujetan...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Osobine likova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Comp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059582"/>
            <a:ext cx="1944216" cy="1368152"/>
          </a:xfrm>
          <a:prstGeom prst="rect">
            <a:avLst/>
          </a:prstGeom>
          <a:noFill/>
        </p:spPr>
      </p:pic>
      <p:pic>
        <p:nvPicPr>
          <p:cNvPr id="2051" name="Picture 3" descr="C:\Users\Comp\Desktop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859782"/>
            <a:ext cx="1656184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11510"/>
            <a:ext cx="6059016" cy="3240361"/>
          </a:xfrm>
        </p:spPr>
        <p:txBody>
          <a:bodyPr>
            <a:normAutofit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Kako nazivamo dobre osobine?</a:t>
            </a:r>
          </a:p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VRLINE </a:t>
            </a:r>
          </a:p>
          <a:p>
            <a:pPr>
              <a:buNone/>
            </a:pP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Kako nazivamo loše osobine? </a:t>
            </a:r>
          </a:p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Latn-R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MANE</a:t>
            </a:r>
          </a:p>
          <a:p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  <p:pic>
        <p:nvPicPr>
          <p:cNvPr id="3074" name="Picture 2" descr="C:\Users\Comp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859782"/>
            <a:ext cx="2880320" cy="1703834"/>
          </a:xfrm>
          <a:prstGeom prst="rect">
            <a:avLst/>
          </a:prstGeom>
          <a:noFill/>
        </p:spPr>
      </p:pic>
      <p:pic>
        <p:nvPicPr>
          <p:cNvPr id="3075" name="Picture 3" descr="C:\Users\Comp\Desktop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915566"/>
            <a:ext cx="2592288" cy="13681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6"/>
            <a:ext cx="5338936" cy="3476977"/>
          </a:xfrm>
        </p:spPr>
        <p:txBody>
          <a:bodyPr>
            <a:normAutofit fontScale="92500" lnSpcReduction="20000"/>
          </a:bodyPr>
          <a:lstStyle/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Koja je tema basne? </a:t>
            </a: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   a) životinjska sloga,</a:t>
            </a: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   b) borba za hranu,</a:t>
            </a: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   c) gavranova želja da bude savršen.</a:t>
            </a:r>
            <a:r>
              <a:rPr lang="sr-Latn-RS" sz="2000" dirty="0" smtClean="0"/>
              <a:t> </a:t>
            </a:r>
          </a:p>
          <a:p>
            <a:pPr>
              <a:buNone/>
            </a:pPr>
            <a:r>
              <a:rPr lang="sr-Latn-R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Tema: Gavranova želja da bude savršen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sr-Latn-RS" sz="2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Zašto je lisica laskala gavranu?</a:t>
            </a: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   a) da bi se dopala gavranu,</a:t>
            </a: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   b) da bi uljepšala dan gavranu,</a:t>
            </a: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   c) da dokaže lisici da ne zna pjevati.</a:t>
            </a:r>
          </a:p>
          <a:p>
            <a:pPr>
              <a:buNone/>
            </a:pPr>
            <a:r>
              <a:rPr lang="sr-Latn-RS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Lisica je htjela dokazati gavranu da ne zna pjevati.</a:t>
            </a:r>
          </a:p>
          <a:p>
            <a:pPr>
              <a:buNone/>
            </a:pPr>
            <a:endParaRPr lang="sr-Latn-RS" sz="2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Odaberi tačan odgovor!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Comp\Desktop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203598"/>
            <a:ext cx="2676525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7"/>
            <a:ext cx="5987008" cy="3476977"/>
          </a:xfrm>
        </p:spPr>
        <p:txBody>
          <a:bodyPr>
            <a:normAutofit/>
          </a:bodyPr>
          <a:lstStyle/>
          <a:p>
            <a:pPr marL="624078" indent="-514350">
              <a:buClrTx/>
              <a:buAutoNum type="alphaLcParenR"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Uvijek slušaj savjet drugoga.</a:t>
            </a:r>
          </a:p>
          <a:p>
            <a:pPr marL="624078" indent="-514350">
              <a:buClrTx/>
              <a:buAutoNum type="alphaLcParenR"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Ne nasjedaj na tuđu hvalu.</a:t>
            </a:r>
          </a:p>
          <a:p>
            <a:pPr marL="624078" indent="-514350">
              <a:buClr>
                <a:schemeClr val="tx2"/>
              </a:buClr>
              <a:buAutoNum type="alphaLcParenR"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Pomogni drugom, pa će i on tebi.</a:t>
            </a:r>
          </a:p>
          <a:p>
            <a:pPr marL="624078" indent="-514350">
              <a:buNone/>
            </a:pP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/>
              </a:buClr>
            </a:pPr>
            <a:r>
              <a:rPr lang="sr-Latn-R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Pouke </a:t>
            </a:r>
            <a:r>
              <a:rPr lang="sr-Latn-R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sr-Latn-RS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Ne dopusti da te drugi nasamare.</a:t>
            </a: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Prije nego nešto uradiš-dobro promisli.</a:t>
            </a: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Iza preteranog laskanja, može se kriti loša namjera.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Opredjeli se za pouku </a:t>
            </a:r>
            <a:r>
              <a:rPr lang="sr-Latn-R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basne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Comp\Desktop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347614"/>
            <a:ext cx="2095500" cy="2181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95936" y="1347614"/>
            <a:ext cx="4104456" cy="2592288"/>
          </a:xfrm>
        </p:spPr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Lisica se ruga gavranu.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Gavran zagrakće.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Lisica laska gavranu.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Gavran jede sir.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2700" dirty="0" smtClean="0">
                <a:effectLst/>
                <a:latin typeface="Times New Roman" pitchFamily="18" charset="0"/>
                <a:cs typeface="Times New Roman" pitchFamily="18" charset="0"/>
              </a:rPr>
              <a:t>Poređaj događaje redoslijedom kako se odvijaju u basni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Comp\Desktop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75606"/>
            <a:ext cx="2647950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27784" y="915566"/>
            <a:ext cx="4104456" cy="38884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Lisica – izuzetno mudra životinja, koja opaža sve prije nego ostale životinje. Obično je sama, simbol je lukavstva, podmuklosti i drskosti. Hitra je i neustrašiva , čovjeka se ne plaši.</a:t>
            </a:r>
          </a:p>
          <a:p>
            <a:pPr algn="just">
              <a:buNone/>
            </a:pP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Gavran (vrana) –izuzetno inteligentna životinja. Sposobna je da istovremeno radi nekoliko radnji, poput sakupljanja kamenja, hrane. Umiju čak i sami da naprave oruđe koje im koristi da se brane od većih ptica, a takva životinja je sve sem glupa  i naivna kao u basnama.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z="3200" dirty="0" smtClean="0"/>
              <a:t>ZANIMLJIVOSTI</a:t>
            </a:r>
            <a:endParaRPr lang="en-US" sz="3200" dirty="0"/>
          </a:p>
        </p:txBody>
      </p:sp>
      <p:pic>
        <p:nvPicPr>
          <p:cNvPr id="1026" name="Picture 2" descr="C:\Users\Comp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7534"/>
            <a:ext cx="1905000" cy="2232248"/>
          </a:xfrm>
          <a:prstGeom prst="rect">
            <a:avLst/>
          </a:prstGeom>
          <a:noFill/>
        </p:spPr>
      </p:pic>
      <p:pic>
        <p:nvPicPr>
          <p:cNvPr id="1027" name="Picture 3" descr="C:\Users\Comp\Desktop\download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139702"/>
            <a:ext cx="1872208" cy="21751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7"/>
            <a:ext cx="8229600" cy="2036817"/>
          </a:xfrm>
        </p:spPr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Koji  bi savjet dali gavranu ?</a:t>
            </a:r>
          </a:p>
          <a:p>
            <a:pPr>
              <a:buNone/>
            </a:pP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Koji bi savjet dali lisici da bude bolji prijatelj?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Domaći zadatak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Comp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571750"/>
            <a:ext cx="3024336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059583"/>
            <a:ext cx="7499176" cy="201622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. Meni ćurka kaže:                         Čim u jesen padne,</a:t>
            </a:r>
          </a:p>
          <a:p>
            <a:pPr>
              <a:buNone/>
            </a:pP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“Vodiš život buran,                       prva kišna kaplja,</a:t>
            </a:r>
          </a:p>
          <a:p>
            <a:pPr>
              <a:buNone/>
            </a:pP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   svakog  žurka!”                          spremaju se za put</a:t>
            </a:r>
          </a:p>
          <a:p>
            <a:pPr>
              <a:buNone/>
            </a:pP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-požali se mladi ć _ _ _ _              roda i  č _ _ _ _ _.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  Čik pogodi!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Comp\Desktop\download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075806"/>
            <a:ext cx="2540124" cy="1725166"/>
          </a:xfrm>
          <a:prstGeom prst="rect">
            <a:avLst/>
          </a:prstGeom>
          <a:noFill/>
        </p:spPr>
      </p:pic>
      <p:pic>
        <p:nvPicPr>
          <p:cNvPr id="1027" name="Picture 3" descr="C:\Users\Comp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147814"/>
            <a:ext cx="2127250" cy="136815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627535"/>
            <a:ext cx="7344816" cy="2664295"/>
          </a:xfrm>
        </p:spPr>
        <p:txBody>
          <a:bodyPr numCol="2">
            <a:normAutofit lnSpcReduction="10000"/>
          </a:bodyPr>
          <a:lstStyle/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Sve mi krave kažu </a:t>
            </a:r>
          </a:p>
          <a:p>
            <a:pPr>
              <a:buNone/>
            </a:pPr>
            <a:r>
              <a:rPr lang="sr-Latn-R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 sam pravi lik, </a:t>
            </a:r>
          </a:p>
          <a:p>
            <a:pPr>
              <a:buNone/>
            </a:pPr>
            <a:r>
              <a:rPr lang="sr-Latn-R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znam da me lažu,</a:t>
            </a:r>
          </a:p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ja sam samo b _ _ .</a:t>
            </a:r>
          </a:p>
          <a:p>
            <a:pPr>
              <a:buNone/>
            </a:pP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Mali gusan često</a:t>
            </a:r>
          </a:p>
          <a:p>
            <a:pPr>
              <a:buNone/>
            </a:pPr>
            <a:r>
              <a:rPr lang="sr-Latn-R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ko mene đuska,</a:t>
            </a:r>
          </a:p>
          <a:p>
            <a:pPr>
              <a:buNone/>
            </a:pPr>
            <a:r>
              <a:rPr lang="sr-Latn-R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ščupa mi perje,</a:t>
            </a:r>
          </a:p>
          <a:p>
            <a:pPr>
              <a:buNone/>
            </a:pP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-požali se g _ _ _ _!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C:\Users\Comp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571750"/>
            <a:ext cx="2376264" cy="1922463"/>
          </a:xfrm>
          <a:prstGeom prst="rect">
            <a:avLst/>
          </a:prstGeom>
          <a:noFill/>
        </p:spPr>
      </p:pic>
      <p:pic>
        <p:nvPicPr>
          <p:cNvPr id="2051" name="Picture 3" descr="C:\Users\Comp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499742"/>
            <a:ext cx="1563687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31640" y="483518"/>
            <a:ext cx="6768752" cy="1800200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Htio bi biti kralj neba,</a:t>
            </a: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crn , garav i divan,</a:t>
            </a: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sve dok ne zapjeva.   </a:t>
            </a: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Sa slike nas g _ _ _ _ _ gleda!    </a:t>
            </a:r>
          </a:p>
          <a:p>
            <a:pPr>
              <a:buNone/>
            </a:pP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Pileće mi društvo </a:t>
            </a: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ponajviše prija,</a:t>
            </a: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dosta mi je divljači,</a:t>
            </a:r>
          </a:p>
          <a:p>
            <a:pPr>
              <a:buNone/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-požali se l _ _ _!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Comp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715766"/>
            <a:ext cx="2008187" cy="1548705"/>
          </a:xfrm>
          <a:prstGeom prst="rect">
            <a:avLst/>
          </a:prstGeom>
          <a:noFill/>
        </p:spPr>
      </p:pic>
      <p:pic>
        <p:nvPicPr>
          <p:cNvPr id="3075" name="Picture 3" descr="C:\Users\Comp\Desktop\imag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643758"/>
            <a:ext cx="2349500" cy="1563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9581"/>
            <a:ext cx="7643192" cy="3240361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Basne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kratke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životinj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ama.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r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eč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životinjama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 ovim pričama se govori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ljudima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ihovim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osobinama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ivotinje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 basnama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su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simboli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ljudsk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e naravi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Lisica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mudra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lukava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uk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 je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zao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    Z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ec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naivan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    M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rav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pčela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vr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edni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BASNE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Comp\Desktop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643758"/>
            <a:ext cx="3005063" cy="20173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27535"/>
            <a:ext cx="8229600" cy="2592287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Svaka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basna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kraju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pouku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naravoučenije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Poukom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pisac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želi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pokazati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ljudske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osobine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likove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životinja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dobre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poželjne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nepoželjne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Često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loše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osobine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opisane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podrugljivo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Najčešće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lakomislenost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hvalisavost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glupost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sebičnost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ljubomora....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Comp\Desktop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859782"/>
            <a:ext cx="3672408" cy="18404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5567"/>
            <a:ext cx="7211144" cy="2808312"/>
          </a:xfrm>
        </p:spPr>
        <p:txBody>
          <a:bodyPr>
            <a:norm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Smatra se “ocem” (začetnikom) basne. </a:t>
            </a:r>
          </a:p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Basne je pričao, ne zapisivao.</a:t>
            </a:r>
          </a:p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Bio je grčki rob, ali njegove basne i danas služe kao moralne pouke za djecu. </a:t>
            </a:r>
          </a:p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Služeći se životinjama i ljudskim osobinama, ismevao je ljudsku glupost, pohlepu, zavist... 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EZOP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Comp\Desktop\250px-Aesopnurembergchronic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075806"/>
            <a:ext cx="2232248" cy="1900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LISICA I GAVRAN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Comp\Desktop\download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059582"/>
            <a:ext cx="5760640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555526"/>
            <a:ext cx="4680520" cy="34563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  Gavran je našao poveći komad sira i, stojeći na grani drveta, držao je čvrsto sir u kljunu.</a:t>
            </a:r>
          </a:p>
          <a:p>
            <a:pPr>
              <a:buNone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  Lisica to opazi i pošto se privukla drvetu, poče da hvali gavrana.</a:t>
            </a:r>
          </a:p>
          <a:p>
            <a:pPr>
              <a:buFontTx/>
              <a:buChar char="-"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Ti si veoma lijepa ptica- reče ona.</a:t>
            </a:r>
          </a:p>
          <a:p>
            <a:pPr>
              <a:buFontTx/>
              <a:buChar char="-"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Imaš prekrasno perje! Niko na svijetu ne bi bio savršen kao ti, samo kad bi umio da pjevaš!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Comp\Desktop\download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627534"/>
            <a:ext cx="3024336" cy="34583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273</TotalTime>
  <Words>802</Words>
  <Application>Microsoft Office PowerPoint</Application>
  <PresentationFormat>On-screen Show (16:9)</PresentationFormat>
  <Paragraphs>114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NASTAVNI PREDMET  BOSANSKI JEZIK</vt:lpstr>
      <vt:lpstr>     Čik pogodi!</vt:lpstr>
      <vt:lpstr>Slide 3</vt:lpstr>
      <vt:lpstr>Slide 4</vt:lpstr>
      <vt:lpstr>  BASNE</vt:lpstr>
      <vt:lpstr>Slide 6</vt:lpstr>
      <vt:lpstr>   EZOP</vt:lpstr>
      <vt:lpstr>LISICA I GAVRAN</vt:lpstr>
      <vt:lpstr>Slide 9</vt:lpstr>
      <vt:lpstr>Slide 10</vt:lpstr>
      <vt:lpstr>LISICA I GAVRAN </vt:lpstr>
      <vt:lpstr>Osobine likova </vt:lpstr>
      <vt:lpstr>Slide 13</vt:lpstr>
      <vt:lpstr>Odaberi tačan odgovor!</vt:lpstr>
      <vt:lpstr>Opredjeli se za pouku basne:</vt:lpstr>
      <vt:lpstr>Poređaj događaje redoslijedom kako se odvijaju u basni:</vt:lpstr>
      <vt:lpstr>ZANIMLJIVOSTI</vt:lpstr>
      <vt:lpstr>Domaći zadatak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NASTAVNI PREDMET  Bosanski jezik</dc:title>
  <dc:creator>Comp</dc:creator>
  <cp:lastModifiedBy>Comp</cp:lastModifiedBy>
  <cp:revision>30</cp:revision>
  <dcterms:created xsi:type="dcterms:W3CDTF">2020-04-11T18:20:07Z</dcterms:created>
  <dcterms:modified xsi:type="dcterms:W3CDTF">2020-04-12T15:33:44Z</dcterms:modified>
</cp:coreProperties>
</file>